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9" r:id="rId3"/>
    <p:sldId id="257" r:id="rId4"/>
    <p:sldId id="258" r:id="rId5"/>
    <p:sldId id="259" r:id="rId6"/>
    <p:sldId id="270" r:id="rId7"/>
    <p:sldId id="271" r:id="rId8"/>
    <p:sldId id="260" r:id="rId9"/>
    <p:sldId id="272" r:id="rId10"/>
    <p:sldId id="261" r:id="rId11"/>
    <p:sldId id="273" r:id="rId12"/>
    <p:sldId id="264" r:id="rId13"/>
    <p:sldId id="274" r:id="rId14"/>
    <p:sldId id="263" r:id="rId15"/>
    <p:sldId id="265" r:id="rId16"/>
    <p:sldId id="275" r:id="rId17"/>
    <p:sldId id="266" r:id="rId18"/>
    <p:sldId id="267" r:id="rId19"/>
    <p:sldId id="268" r:id="rId20"/>
    <p:sldId id="276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960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8F64D0-F7D1-40DE-962D-ACDA982DD41A}" type="datetimeFigureOut">
              <a:rPr lang="en-AU" smtClean="0"/>
              <a:t>2/08/2011</a:t>
            </a:fld>
            <a:endParaRPr lang="en-AU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340FB5-E57C-4446-B20C-699F385FF659}" type="slidenum">
              <a:rPr lang="en-AU" smtClean="0"/>
              <a:t>‹#›</a:t>
            </a:fld>
            <a:endParaRPr lang="en-AU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8F64D0-F7D1-40DE-962D-ACDA982DD41A}" type="datetimeFigureOut">
              <a:rPr lang="en-AU" smtClean="0"/>
              <a:t>2/08/2011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340FB5-E57C-4446-B20C-699F385FF65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8F64D0-F7D1-40DE-962D-ACDA982DD41A}" type="datetimeFigureOut">
              <a:rPr lang="en-AU" smtClean="0"/>
              <a:t>2/08/2011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340FB5-E57C-4446-B20C-699F385FF65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8F64D0-F7D1-40DE-962D-ACDA982DD41A}" type="datetimeFigureOut">
              <a:rPr lang="en-AU" smtClean="0"/>
              <a:t>2/08/2011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340FB5-E57C-4446-B20C-699F385FF65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8F64D0-F7D1-40DE-962D-ACDA982DD41A}" type="datetimeFigureOut">
              <a:rPr lang="en-AU" smtClean="0"/>
              <a:t>2/08/2011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340FB5-E57C-4446-B20C-699F385FF659}" type="slidenum">
              <a:rPr lang="en-AU" smtClean="0"/>
              <a:t>‹#›</a:t>
            </a:fld>
            <a:endParaRPr lang="en-AU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8F64D0-F7D1-40DE-962D-ACDA982DD41A}" type="datetimeFigureOut">
              <a:rPr lang="en-AU" smtClean="0"/>
              <a:t>2/08/2011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340FB5-E57C-4446-B20C-699F385FF65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8F64D0-F7D1-40DE-962D-ACDA982DD41A}" type="datetimeFigureOut">
              <a:rPr lang="en-AU" smtClean="0"/>
              <a:t>2/08/2011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340FB5-E57C-4446-B20C-699F385FF65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8F64D0-F7D1-40DE-962D-ACDA982DD41A}" type="datetimeFigureOut">
              <a:rPr lang="en-AU" smtClean="0"/>
              <a:t>2/08/2011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340FB5-E57C-4446-B20C-699F385FF65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8F64D0-F7D1-40DE-962D-ACDA982DD41A}" type="datetimeFigureOut">
              <a:rPr lang="en-AU" smtClean="0"/>
              <a:t>2/08/2011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340FB5-E57C-4446-B20C-699F385FF659}" type="slidenum">
              <a:rPr lang="en-AU" smtClean="0"/>
              <a:t>‹#›</a:t>
            </a:fld>
            <a:endParaRPr lang="en-AU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8F64D0-F7D1-40DE-962D-ACDA982DD41A}" type="datetimeFigureOut">
              <a:rPr lang="en-AU" smtClean="0"/>
              <a:t>2/08/2011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340FB5-E57C-4446-B20C-699F385FF65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8F64D0-F7D1-40DE-962D-ACDA982DD41A}" type="datetimeFigureOut">
              <a:rPr lang="en-AU" smtClean="0"/>
              <a:t>2/08/2011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340FB5-E57C-4446-B20C-699F385FF659}" type="slidenum">
              <a:rPr lang="en-AU" smtClean="0"/>
              <a:t>‹#›</a:t>
            </a:fld>
            <a:endParaRPr lang="en-AU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848F64D0-F7D1-40DE-962D-ACDA982DD41A}" type="datetimeFigureOut">
              <a:rPr lang="en-AU" smtClean="0"/>
              <a:t>2/08/2011</a:t>
            </a:fld>
            <a:endParaRPr lang="en-A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A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9340FB5-E57C-4446-B20C-699F385FF659}" type="slidenum">
              <a:rPr lang="en-AU" smtClean="0"/>
              <a:t>‹#›</a:t>
            </a:fld>
            <a:endParaRPr lang="en-AU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7624" y="404664"/>
            <a:ext cx="7694672" cy="2637054"/>
          </a:xfrm>
        </p:spPr>
        <p:txBody>
          <a:bodyPr>
            <a:noAutofit/>
          </a:bodyPr>
          <a:lstStyle/>
          <a:p>
            <a:pPr algn="ctr"/>
            <a:r>
              <a:rPr lang="en-AU" sz="8800" dirty="0" smtClean="0">
                <a:latin typeface="Showcard Gothic" pitchFamily="82" charset="0"/>
              </a:rPr>
              <a:t>On the Waterfront</a:t>
            </a:r>
            <a:endParaRPr lang="en-AU" sz="8800" dirty="0">
              <a:latin typeface="Showcard Gothic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1640" y="3933056"/>
            <a:ext cx="7406640" cy="1752600"/>
          </a:xfrm>
        </p:spPr>
        <p:txBody>
          <a:bodyPr>
            <a:normAutofit/>
          </a:bodyPr>
          <a:lstStyle/>
          <a:p>
            <a:pPr algn="ctr"/>
            <a:endParaRPr lang="en-AU" sz="9600" dirty="0">
              <a:solidFill>
                <a:schemeClr val="bg2">
                  <a:lumMod val="50000"/>
                </a:schemeClr>
              </a:solidFill>
              <a:latin typeface="Showcard Gothic" pitchFamily="82" charset="0"/>
            </a:endParaRPr>
          </a:p>
        </p:txBody>
      </p:sp>
      <p:pic>
        <p:nvPicPr>
          <p:cNvPr id="4" name="Picture 3" descr="C:\Users\Kerry Novak\Desktop\School 2011\VCE English 2011\Year 12\On the Waterfront\4338198629_ef0764487c_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2996951"/>
            <a:ext cx="3067229" cy="3616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53365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AU" sz="6600" b="1" dirty="0" smtClean="0"/>
              <a:t>Power &amp; Control</a:t>
            </a:r>
            <a:br>
              <a:rPr lang="en-AU" sz="6600" b="1" dirty="0" smtClean="0"/>
            </a:br>
            <a:r>
              <a:rPr lang="en-AU" sz="2700" b="1" dirty="0" smtClean="0"/>
              <a:t>(similar to Power Corrupts)</a:t>
            </a:r>
            <a:endParaRPr lang="en-AU" sz="27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3648" y="1484784"/>
            <a:ext cx="7498080" cy="4968552"/>
          </a:xfrm>
        </p:spPr>
        <p:txBody>
          <a:bodyPr>
            <a:noAutofit/>
          </a:bodyPr>
          <a:lstStyle/>
          <a:p>
            <a:r>
              <a:rPr lang="en-AU" sz="4000" dirty="0">
                <a:solidFill>
                  <a:schemeClr val="bg2">
                    <a:lumMod val="50000"/>
                  </a:schemeClr>
                </a:solidFill>
              </a:rPr>
              <a:t>The film shows us a </a:t>
            </a:r>
            <a:r>
              <a:rPr lang="en-AU" sz="4000" dirty="0" smtClean="0">
                <a:solidFill>
                  <a:schemeClr val="bg2">
                    <a:lumMod val="50000"/>
                  </a:schemeClr>
                </a:solidFill>
              </a:rPr>
              <a:t>world controlled </a:t>
            </a:r>
            <a:r>
              <a:rPr lang="en-AU" sz="4000" dirty="0">
                <a:solidFill>
                  <a:schemeClr val="bg2">
                    <a:lumMod val="50000"/>
                  </a:schemeClr>
                </a:solidFill>
              </a:rPr>
              <a:t>by powerful criminals who use threat and bullying to achieve power over </a:t>
            </a:r>
            <a:r>
              <a:rPr lang="en-AU" sz="4000" dirty="0" smtClean="0">
                <a:solidFill>
                  <a:schemeClr val="bg2">
                    <a:lumMod val="50000"/>
                  </a:schemeClr>
                </a:solidFill>
              </a:rPr>
              <a:t>people</a:t>
            </a:r>
          </a:p>
          <a:p>
            <a:r>
              <a:rPr lang="en-AU" sz="4000" dirty="0"/>
              <a:t>Friendly is the one in control of the </a:t>
            </a:r>
            <a:r>
              <a:rPr lang="en-AU" sz="4000" dirty="0" smtClean="0"/>
              <a:t>workers</a:t>
            </a:r>
          </a:p>
          <a:p>
            <a:r>
              <a:rPr lang="en-AU" sz="4000" dirty="0"/>
              <a:t>In reality he is a coward who uses brute force to gain </a:t>
            </a:r>
            <a:r>
              <a:rPr lang="en-AU" sz="4000" dirty="0" smtClean="0"/>
              <a:t>control</a:t>
            </a:r>
            <a:endParaRPr lang="en-AU" sz="4000" dirty="0" smtClean="0"/>
          </a:p>
        </p:txBody>
      </p:sp>
    </p:spTree>
    <p:extLst>
      <p:ext uri="{BB962C8B-B14F-4D97-AF65-F5344CB8AC3E}">
        <p14:creationId xmlns:p14="http://schemas.microsoft.com/office/powerpoint/2010/main" val="31023805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AU" sz="4400" b="1" dirty="0"/>
              <a:t>Power &amp; Control</a:t>
            </a:r>
            <a:br>
              <a:rPr lang="en-AU" sz="4400" b="1" dirty="0"/>
            </a:br>
            <a:r>
              <a:rPr lang="en-AU" sz="3200" b="1" dirty="0"/>
              <a:t>(similar to Power Corrupts)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9807" y="1700808"/>
            <a:ext cx="7498080" cy="4800600"/>
          </a:xfrm>
        </p:spPr>
        <p:txBody>
          <a:bodyPr/>
          <a:lstStyle/>
          <a:p>
            <a:r>
              <a:rPr lang="en-AU" sz="5400" dirty="0" smtClean="0"/>
              <a:t>Friendly is </a:t>
            </a:r>
            <a:r>
              <a:rPr lang="en-AU" sz="5400" dirty="0"/>
              <a:t>defeated by Terry’s courageous stance at </a:t>
            </a:r>
            <a:endParaRPr lang="en-AU" sz="5400" dirty="0" smtClean="0"/>
          </a:p>
          <a:p>
            <a:pPr marL="82296" indent="0">
              <a:buNone/>
            </a:pPr>
            <a:r>
              <a:rPr lang="en-AU" sz="5400" dirty="0" smtClean="0"/>
              <a:t> the </a:t>
            </a:r>
          </a:p>
          <a:p>
            <a:pPr marL="82296" indent="0">
              <a:buNone/>
            </a:pPr>
            <a:r>
              <a:rPr lang="en-AU" sz="5400" dirty="0" smtClean="0"/>
              <a:t> conclusion</a:t>
            </a:r>
            <a:endParaRPr lang="en-AU" sz="5400" dirty="0"/>
          </a:p>
          <a:p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3470066"/>
            <a:ext cx="3856421" cy="3027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93999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AU" sz="8000" b="1" dirty="0"/>
              <a:t>Love</a:t>
            </a:r>
            <a:endParaRPr lang="en-AU" sz="8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340768"/>
            <a:ext cx="7498080" cy="5256584"/>
          </a:xfrm>
        </p:spPr>
        <p:txBody>
          <a:bodyPr>
            <a:normAutofit/>
          </a:bodyPr>
          <a:lstStyle/>
          <a:p>
            <a:r>
              <a:rPr lang="en-AU" sz="4400" dirty="0"/>
              <a:t>Terry’s attitude to life changes when he falls in love with </a:t>
            </a:r>
            <a:r>
              <a:rPr lang="en-AU" sz="4400" dirty="0" smtClean="0"/>
              <a:t>Edie</a:t>
            </a:r>
          </a:p>
          <a:p>
            <a:r>
              <a:rPr lang="en-AU" sz="4400" dirty="0"/>
              <a:t>Formerly Terry was indecisive and </a:t>
            </a:r>
            <a:r>
              <a:rPr lang="en-AU" sz="4400" dirty="0" smtClean="0"/>
              <a:t>weak</a:t>
            </a:r>
          </a:p>
          <a:p>
            <a:endParaRPr lang="en-AU" dirty="0"/>
          </a:p>
          <a:p>
            <a:endParaRPr lang="en-AU" dirty="0"/>
          </a:p>
          <a:p>
            <a:endParaRPr lang="en-AU" dirty="0" smtClean="0"/>
          </a:p>
          <a:p>
            <a:endParaRPr lang="en-AU" dirty="0" smtClean="0"/>
          </a:p>
          <a:p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3" y="3501008"/>
            <a:ext cx="4172631" cy="3056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50195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AU" sz="8000" b="1" dirty="0"/>
              <a:t>Love</a:t>
            </a:r>
            <a:endParaRPr lang="en-AU" sz="8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sz="4800" dirty="0"/>
              <a:t>Love makes him more courageous and strong</a:t>
            </a:r>
          </a:p>
          <a:p>
            <a:r>
              <a:rPr lang="en-AU" sz="4800" dirty="0"/>
              <a:t>He begins to commit himself firmly to exposing the criminal activities of Johnny </a:t>
            </a:r>
            <a:r>
              <a:rPr lang="en-AU" sz="4800" dirty="0" smtClean="0"/>
              <a:t>Friendly and </a:t>
            </a:r>
            <a:r>
              <a:rPr lang="en-AU" sz="4800" dirty="0"/>
              <a:t>his gang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2478179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AU" sz="8000" b="1" dirty="0" smtClean="0"/>
              <a:t>Love</a:t>
            </a:r>
            <a:r>
              <a:rPr lang="en-AU" sz="4400" b="1" dirty="0" smtClean="0"/>
              <a:t> </a:t>
            </a:r>
            <a:r>
              <a:rPr lang="en-AU" sz="2800" b="1" dirty="0" smtClean="0"/>
              <a:t>(continued)</a:t>
            </a:r>
            <a:endParaRPr lang="en-AU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3648" y="1340768"/>
            <a:ext cx="7498080" cy="4944616"/>
          </a:xfrm>
        </p:spPr>
        <p:txBody>
          <a:bodyPr>
            <a:noAutofit/>
          </a:bodyPr>
          <a:lstStyle/>
          <a:p>
            <a:r>
              <a:rPr lang="en-AU" sz="3400" dirty="0"/>
              <a:t>It is love for his brother Terry and the desire to protect him from danger that costs Charley his </a:t>
            </a:r>
            <a:r>
              <a:rPr lang="en-AU" sz="3400" dirty="0" smtClean="0"/>
              <a:t>life</a:t>
            </a:r>
          </a:p>
          <a:p>
            <a:r>
              <a:rPr lang="en-AU" sz="3400" dirty="0"/>
              <a:t>Love and loyalty to his </a:t>
            </a:r>
            <a:r>
              <a:rPr lang="en-AU" sz="3400" dirty="0" smtClean="0"/>
              <a:t>brother Charley moves Terry </a:t>
            </a:r>
            <a:r>
              <a:rPr lang="en-AU" sz="3400" dirty="0"/>
              <a:t>to </a:t>
            </a:r>
            <a:endParaRPr lang="en-AU" sz="3400" dirty="0" smtClean="0"/>
          </a:p>
          <a:p>
            <a:pPr marL="82296" indent="0">
              <a:buNone/>
            </a:pPr>
            <a:r>
              <a:rPr lang="en-AU" sz="3400" dirty="0" smtClean="0"/>
              <a:t>  take </a:t>
            </a:r>
            <a:r>
              <a:rPr lang="en-AU" sz="3400" dirty="0"/>
              <a:t>a </a:t>
            </a:r>
            <a:r>
              <a:rPr lang="en-AU" sz="3400" dirty="0" smtClean="0"/>
              <a:t>firm </a:t>
            </a:r>
            <a:r>
              <a:rPr lang="en-AU" sz="3400" dirty="0"/>
              <a:t>and </a:t>
            </a:r>
            <a:endParaRPr lang="en-AU" sz="3400" dirty="0" smtClean="0"/>
          </a:p>
          <a:p>
            <a:pPr marL="82296" indent="0">
              <a:buNone/>
            </a:pPr>
            <a:r>
              <a:rPr lang="en-AU" sz="3400" dirty="0" smtClean="0"/>
              <a:t>  final stance </a:t>
            </a:r>
            <a:r>
              <a:rPr lang="en-AU" sz="3400" dirty="0"/>
              <a:t>against </a:t>
            </a:r>
            <a:endParaRPr lang="en-AU" sz="3400" dirty="0" smtClean="0"/>
          </a:p>
          <a:p>
            <a:pPr marL="82296" indent="0">
              <a:buNone/>
            </a:pPr>
            <a:r>
              <a:rPr lang="en-AU" sz="3400" dirty="0" smtClean="0"/>
              <a:t>  Johnny </a:t>
            </a:r>
            <a:r>
              <a:rPr lang="en-AU" sz="3400" dirty="0"/>
              <a:t>Friendly</a:t>
            </a:r>
          </a:p>
        </p:txBody>
      </p:sp>
      <p:pic>
        <p:nvPicPr>
          <p:cNvPr id="1026" name="Picture 2" descr="C:\Users\Kerry Novak\Desktop\School 2011\VCE English 2011\Year 12\On the Waterfront\Annex - Brando, Marlon (On the Waterfront)_0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645024"/>
            <a:ext cx="3578920" cy="2710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43456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AU" sz="6000" b="1" dirty="0" smtClean="0"/>
              <a:t>Loyalty &amp; Betrayal</a:t>
            </a:r>
            <a:endParaRPr lang="en-AU" sz="6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dirty="0"/>
              <a:t>Edie’s loyalty to her dead brother Joey is the main driving force motivating all her actions in the </a:t>
            </a:r>
            <a:r>
              <a:rPr lang="en-AU" dirty="0" smtClean="0"/>
              <a:t>film</a:t>
            </a:r>
          </a:p>
          <a:p>
            <a:r>
              <a:rPr lang="en-AU" dirty="0"/>
              <a:t>Her loyalty to Joey’s memory contributes in many ways to the final destruction of </a:t>
            </a:r>
            <a:r>
              <a:rPr lang="en-AU" dirty="0" smtClean="0"/>
              <a:t>Friendly’s </a:t>
            </a:r>
            <a:r>
              <a:rPr lang="en-AU" dirty="0"/>
              <a:t>corrupt </a:t>
            </a:r>
            <a:r>
              <a:rPr lang="en-AU" dirty="0" smtClean="0"/>
              <a:t>tactics</a:t>
            </a:r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10603934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AU" sz="6700" b="1" dirty="0"/>
              <a:t>Loyalty &amp; </a:t>
            </a:r>
            <a:r>
              <a:rPr lang="en-AU" sz="6700" b="1" dirty="0" smtClean="0"/>
              <a:t>Betrayal</a:t>
            </a:r>
            <a:r>
              <a:rPr lang="en-AU" sz="4400" b="1" dirty="0" smtClean="0"/>
              <a:t/>
            </a:r>
            <a:br>
              <a:rPr lang="en-AU" sz="4400" b="1" dirty="0" smtClean="0"/>
            </a:br>
            <a:r>
              <a:rPr lang="en-AU" sz="3100" b="1" dirty="0" smtClean="0"/>
              <a:t>(continued)</a:t>
            </a:r>
            <a:endParaRPr lang="en-AU" sz="31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AU" sz="4400" dirty="0"/>
              <a:t>Friendly betrays Charley by having him murdered even though </a:t>
            </a:r>
            <a:endParaRPr lang="en-AU" sz="4400" dirty="0" smtClean="0"/>
          </a:p>
          <a:p>
            <a:pPr marL="82296" indent="0">
              <a:buNone/>
            </a:pPr>
            <a:r>
              <a:rPr lang="en-AU" sz="4400" dirty="0" smtClean="0"/>
              <a:t> Charley </a:t>
            </a:r>
            <a:r>
              <a:rPr lang="en-AU" sz="4400" dirty="0"/>
              <a:t>has </a:t>
            </a:r>
            <a:endParaRPr lang="en-AU" sz="4400" dirty="0" smtClean="0"/>
          </a:p>
          <a:p>
            <a:pPr marL="82296" indent="0">
              <a:buNone/>
            </a:pPr>
            <a:r>
              <a:rPr lang="en-AU" sz="4400" dirty="0" smtClean="0"/>
              <a:t> worked </a:t>
            </a:r>
            <a:r>
              <a:rPr lang="en-AU" sz="4400" dirty="0"/>
              <a:t>with </a:t>
            </a:r>
            <a:endParaRPr lang="en-AU" sz="4400" dirty="0" smtClean="0"/>
          </a:p>
          <a:p>
            <a:pPr marL="82296" indent="0">
              <a:buNone/>
            </a:pPr>
            <a:r>
              <a:rPr lang="en-AU" sz="4400" dirty="0" smtClean="0"/>
              <a:t> him </a:t>
            </a:r>
            <a:r>
              <a:rPr lang="en-AU" sz="4400" dirty="0"/>
              <a:t>for </a:t>
            </a:r>
            <a:endParaRPr lang="en-AU" sz="4400" dirty="0" smtClean="0"/>
          </a:p>
          <a:p>
            <a:pPr marL="82296" indent="0">
              <a:buNone/>
            </a:pPr>
            <a:r>
              <a:rPr lang="en-AU" sz="4400" dirty="0" smtClean="0"/>
              <a:t> many </a:t>
            </a:r>
            <a:r>
              <a:rPr lang="en-AU" sz="4400" dirty="0"/>
              <a:t>years</a:t>
            </a:r>
          </a:p>
          <a:p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2996952"/>
            <a:ext cx="4134237" cy="3196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33012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4800" b="1" dirty="0"/>
              <a:t>Loyalty &amp; </a:t>
            </a:r>
            <a:r>
              <a:rPr lang="en-AU" sz="4800" b="1" dirty="0" smtClean="0"/>
              <a:t>Betrayal </a:t>
            </a:r>
            <a:r>
              <a:rPr lang="en-AU" sz="2700" b="1" dirty="0" smtClean="0"/>
              <a:t>(continued)</a:t>
            </a:r>
            <a:endParaRPr lang="en-AU" sz="27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31640" y="1340768"/>
            <a:ext cx="7498080" cy="4800600"/>
          </a:xfrm>
        </p:spPr>
        <p:txBody>
          <a:bodyPr>
            <a:noAutofit/>
          </a:bodyPr>
          <a:lstStyle/>
          <a:p>
            <a:r>
              <a:rPr lang="en-AU" sz="4000" dirty="0"/>
              <a:t>Friendly gets Terry to betray </a:t>
            </a:r>
            <a:r>
              <a:rPr lang="en-AU" sz="4000" dirty="0" smtClean="0"/>
              <a:t>Joey </a:t>
            </a:r>
            <a:r>
              <a:rPr lang="en-AU" sz="4000" dirty="0"/>
              <a:t>by luring him out on to the roof at the beginning of the </a:t>
            </a:r>
            <a:r>
              <a:rPr lang="en-AU" sz="4000" dirty="0" smtClean="0"/>
              <a:t>film</a:t>
            </a:r>
          </a:p>
          <a:p>
            <a:r>
              <a:rPr lang="en-AU" sz="4000" dirty="0"/>
              <a:t>Out of loyalty to his dead brother Charley, to Joey and the workers, Terry boldly confronts Friendly and defeats him at the conclusion</a:t>
            </a:r>
          </a:p>
        </p:txBody>
      </p:sp>
    </p:spTree>
    <p:extLst>
      <p:ext uri="{BB962C8B-B14F-4D97-AF65-F5344CB8AC3E}">
        <p14:creationId xmlns:p14="http://schemas.microsoft.com/office/powerpoint/2010/main" val="31571429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9632" y="1484784"/>
            <a:ext cx="7498080" cy="4800600"/>
          </a:xfrm>
        </p:spPr>
        <p:txBody>
          <a:bodyPr>
            <a:normAutofit/>
          </a:bodyPr>
          <a:lstStyle/>
          <a:p>
            <a:pPr algn="ctr"/>
            <a:r>
              <a:rPr lang="en-AU" sz="6600" dirty="0" smtClean="0"/>
              <a:t>Can you think of any other themes in On the Waterfront?</a:t>
            </a:r>
            <a:endParaRPr lang="en-AU" sz="6600" dirty="0"/>
          </a:p>
        </p:txBody>
      </p:sp>
    </p:spTree>
    <p:extLst>
      <p:ext uri="{BB962C8B-B14F-4D97-AF65-F5344CB8AC3E}">
        <p14:creationId xmlns:p14="http://schemas.microsoft.com/office/powerpoint/2010/main" val="17202366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AU" sz="7200" b="1" dirty="0" smtClean="0"/>
              <a:t>Writing Task</a:t>
            </a:r>
            <a:endParaRPr lang="en-AU" sz="7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616" y="1268760"/>
            <a:ext cx="7746064" cy="4547592"/>
          </a:xfrm>
        </p:spPr>
        <p:txBody>
          <a:bodyPr>
            <a:noAutofit/>
          </a:bodyPr>
          <a:lstStyle/>
          <a:p>
            <a:r>
              <a:rPr lang="en-AU" sz="4000" dirty="0" smtClean="0"/>
              <a:t>Choose one (or two) of the themes discussed in this presentation and write 400-500 words of explanation. </a:t>
            </a:r>
          </a:p>
          <a:p>
            <a:r>
              <a:rPr lang="en-AU" sz="4000" dirty="0" smtClean="0"/>
              <a:t>Support your </a:t>
            </a:r>
            <a:endParaRPr lang="en-AU" sz="4000" dirty="0" smtClean="0"/>
          </a:p>
          <a:p>
            <a:pPr marL="82296" indent="0">
              <a:buNone/>
            </a:pPr>
            <a:r>
              <a:rPr lang="en-AU" sz="4000" dirty="0"/>
              <a:t> </a:t>
            </a:r>
            <a:r>
              <a:rPr lang="en-AU" sz="4000" dirty="0" smtClean="0"/>
              <a:t> </a:t>
            </a:r>
            <a:r>
              <a:rPr lang="en-AU" sz="4000" dirty="0" smtClean="0"/>
              <a:t>thoughts </a:t>
            </a:r>
            <a:r>
              <a:rPr lang="en-AU" sz="4000" dirty="0" smtClean="0"/>
              <a:t>with </a:t>
            </a:r>
            <a:endParaRPr lang="en-AU" sz="4000" dirty="0" smtClean="0"/>
          </a:p>
          <a:p>
            <a:pPr marL="82296" indent="0">
              <a:buNone/>
            </a:pPr>
            <a:r>
              <a:rPr lang="en-AU" sz="4000" dirty="0"/>
              <a:t> </a:t>
            </a:r>
            <a:r>
              <a:rPr lang="en-AU" sz="4000" dirty="0" smtClean="0"/>
              <a:t> </a:t>
            </a:r>
            <a:r>
              <a:rPr lang="en-AU" sz="4000" dirty="0" smtClean="0"/>
              <a:t>examples/quotes </a:t>
            </a:r>
          </a:p>
          <a:p>
            <a:pPr marL="82296" indent="0">
              <a:buNone/>
            </a:pPr>
            <a:r>
              <a:rPr lang="en-AU" sz="4000" dirty="0"/>
              <a:t> </a:t>
            </a:r>
            <a:r>
              <a:rPr lang="en-AU" sz="4000" dirty="0" smtClean="0"/>
              <a:t> </a:t>
            </a:r>
            <a:r>
              <a:rPr lang="en-AU" sz="4000" dirty="0" smtClean="0"/>
              <a:t>from </a:t>
            </a:r>
            <a:r>
              <a:rPr lang="en-AU" sz="4000" dirty="0" smtClean="0"/>
              <a:t>the film</a:t>
            </a:r>
            <a:endParaRPr lang="en-AU" sz="4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5" y="3789040"/>
            <a:ext cx="3756939" cy="2808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36086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548680"/>
            <a:ext cx="749808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AU" sz="8900" dirty="0">
                <a:solidFill>
                  <a:schemeClr val="bg2">
                    <a:lumMod val="50000"/>
                  </a:schemeClr>
                </a:solidFill>
                <a:latin typeface="Showcard Gothic" pitchFamily="82" charset="0"/>
              </a:rPr>
              <a:t>~Themes~</a:t>
            </a:r>
            <a:r>
              <a:rPr lang="en-AU" sz="4400" dirty="0">
                <a:solidFill>
                  <a:schemeClr val="bg2">
                    <a:lumMod val="50000"/>
                  </a:schemeClr>
                </a:solidFill>
                <a:latin typeface="Showcard Gothic" pitchFamily="82" charset="0"/>
              </a:rPr>
              <a:t/>
            </a:r>
            <a:br>
              <a:rPr lang="en-AU" sz="4400" dirty="0">
                <a:solidFill>
                  <a:schemeClr val="bg2">
                    <a:lumMod val="50000"/>
                  </a:schemeClr>
                </a:solidFill>
                <a:latin typeface="Showcard Gothic" pitchFamily="82" charset="0"/>
              </a:rPr>
            </a:br>
            <a:endParaRPr lang="en-AU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628800"/>
            <a:ext cx="6171098" cy="4800600"/>
          </a:xfrm>
        </p:spPr>
      </p:pic>
    </p:spTree>
    <p:extLst>
      <p:ext uri="{BB962C8B-B14F-4D97-AF65-F5344CB8AC3E}">
        <p14:creationId xmlns:p14="http://schemas.microsoft.com/office/powerpoint/2010/main" val="30419426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476672"/>
            <a:ext cx="7584843" cy="5688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585162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476672"/>
            <a:ext cx="7956376" cy="1143000"/>
          </a:xfrm>
        </p:spPr>
        <p:txBody>
          <a:bodyPr>
            <a:noAutofit/>
          </a:bodyPr>
          <a:lstStyle/>
          <a:p>
            <a:pPr algn="ctr"/>
            <a:r>
              <a:rPr lang="en-AU" sz="6600" b="1" dirty="0" smtClean="0"/>
              <a:t>What are themes?</a:t>
            </a:r>
            <a:endParaRPr lang="en-AU" sz="6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31640" y="1700808"/>
            <a:ext cx="7498080" cy="4800600"/>
          </a:xfrm>
        </p:spPr>
        <p:txBody>
          <a:bodyPr/>
          <a:lstStyle/>
          <a:p>
            <a:r>
              <a:rPr lang="en-AU" sz="6000" dirty="0"/>
              <a:t>Themes are the fundamental and often universal ideas explored in a literary work.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7061395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764704"/>
            <a:ext cx="7498080" cy="1143000"/>
          </a:xfrm>
        </p:spPr>
        <p:txBody>
          <a:bodyPr>
            <a:noAutofit/>
          </a:bodyPr>
          <a:lstStyle/>
          <a:p>
            <a:pPr algn="ctr"/>
            <a:r>
              <a:rPr lang="en-AU" sz="5400" b="1" u="sng" dirty="0"/>
              <a:t>Informing</a:t>
            </a:r>
            <a:r>
              <a:rPr lang="en-AU" sz="5400" b="1" dirty="0"/>
              <a:t> as the Correct Moral Choice</a:t>
            </a:r>
            <a:r>
              <a:rPr lang="en-AU" sz="5400" dirty="0"/>
              <a:t/>
            </a:r>
            <a:br>
              <a:rPr lang="en-AU" sz="5400" dirty="0"/>
            </a:br>
            <a:endParaRPr lang="en-AU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3648" y="1844824"/>
            <a:ext cx="7498080" cy="4872608"/>
          </a:xfrm>
        </p:spPr>
        <p:txBody>
          <a:bodyPr>
            <a:normAutofit fontScale="92500" lnSpcReduction="20000"/>
          </a:bodyPr>
          <a:lstStyle/>
          <a:p>
            <a:r>
              <a:rPr lang="en-AU" sz="4800" dirty="0"/>
              <a:t>Terry Malloy </a:t>
            </a:r>
            <a:endParaRPr lang="en-AU" sz="4800" dirty="0" smtClean="0"/>
          </a:p>
          <a:p>
            <a:pPr marL="82296" indent="0">
              <a:buNone/>
            </a:pPr>
            <a:r>
              <a:rPr lang="en-AU" sz="4800" dirty="0" smtClean="0"/>
              <a:t>obeys </a:t>
            </a:r>
            <a:r>
              <a:rPr lang="en-AU" sz="4800" dirty="0"/>
              <a:t>moral </a:t>
            </a:r>
            <a:endParaRPr lang="en-AU" sz="4800" dirty="0" smtClean="0"/>
          </a:p>
          <a:p>
            <a:pPr marL="82296" indent="0">
              <a:buNone/>
            </a:pPr>
            <a:r>
              <a:rPr lang="en-AU" sz="4800" dirty="0" smtClean="0"/>
              <a:t>authority </a:t>
            </a:r>
            <a:r>
              <a:rPr lang="en-AU" sz="4800" dirty="0"/>
              <a:t>by </a:t>
            </a:r>
            <a:endParaRPr lang="en-AU" sz="4800" dirty="0" smtClean="0"/>
          </a:p>
          <a:p>
            <a:pPr marL="82296" indent="0">
              <a:buNone/>
            </a:pPr>
            <a:r>
              <a:rPr lang="en-AU" sz="4800" dirty="0" smtClean="0"/>
              <a:t>choosing </a:t>
            </a:r>
            <a:r>
              <a:rPr lang="en-AU" sz="4800" dirty="0"/>
              <a:t>to </a:t>
            </a:r>
            <a:endParaRPr lang="en-AU" sz="4800" dirty="0" smtClean="0"/>
          </a:p>
          <a:p>
            <a:pPr marL="82296" indent="0">
              <a:buNone/>
            </a:pPr>
            <a:r>
              <a:rPr lang="en-AU" sz="4800" dirty="0" smtClean="0"/>
              <a:t>inform </a:t>
            </a:r>
            <a:r>
              <a:rPr lang="en-AU" sz="4800" dirty="0"/>
              <a:t>on the </a:t>
            </a:r>
            <a:endParaRPr lang="en-AU" sz="4800" dirty="0" smtClean="0"/>
          </a:p>
          <a:p>
            <a:pPr marL="82296" indent="0">
              <a:buNone/>
            </a:pPr>
            <a:r>
              <a:rPr lang="en-AU" sz="4800" dirty="0" smtClean="0"/>
              <a:t>corrupt </a:t>
            </a:r>
            <a:r>
              <a:rPr lang="en-AU" sz="4800" dirty="0"/>
              <a:t>union officials—that is, </a:t>
            </a:r>
            <a:r>
              <a:rPr lang="en-AU" sz="4800" dirty="0" smtClean="0"/>
              <a:t>he </a:t>
            </a:r>
            <a:r>
              <a:rPr lang="en-AU" sz="4800" dirty="0"/>
              <a:t>clearly makes the </a:t>
            </a:r>
            <a:r>
              <a:rPr lang="en-AU" sz="4800" dirty="0">
                <a:solidFill>
                  <a:schemeClr val="bg2">
                    <a:lumMod val="50000"/>
                  </a:schemeClr>
                </a:solidFill>
              </a:rPr>
              <a:t>morally correct decision</a:t>
            </a:r>
            <a:r>
              <a:rPr lang="en-AU" sz="4800" dirty="0"/>
              <a:t>.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1771196"/>
            <a:ext cx="3817885" cy="2884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19140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836712"/>
            <a:ext cx="749808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AU" sz="6000" b="1" dirty="0">
                <a:effectLst/>
              </a:rPr>
              <a:t>The Transforming Power of Faith</a:t>
            </a:r>
            <a:r>
              <a:rPr lang="en-AU" dirty="0">
                <a:effectLst/>
              </a:rPr>
              <a:t/>
            </a:r>
            <a:br>
              <a:rPr lang="en-AU" dirty="0">
                <a:effectLst/>
              </a:rPr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75656" y="2033464"/>
            <a:ext cx="7498080" cy="4824536"/>
          </a:xfrm>
        </p:spPr>
        <p:txBody>
          <a:bodyPr>
            <a:normAutofit/>
          </a:bodyPr>
          <a:lstStyle/>
          <a:p>
            <a:r>
              <a:rPr lang="en-AU" sz="4800" dirty="0">
                <a:solidFill>
                  <a:schemeClr val="bg2">
                    <a:lumMod val="50000"/>
                  </a:schemeClr>
                </a:solidFill>
              </a:rPr>
              <a:t>Edie and Father Barry, the two characters who most help Terry figure things out, have faith in something intangible. </a:t>
            </a:r>
            <a:endParaRPr lang="en-AU" sz="4800" dirty="0" smtClean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94443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AU" sz="4400" b="1" dirty="0">
                <a:effectLst/>
              </a:rPr>
              <a:t>The Transforming Power of </a:t>
            </a:r>
            <a:r>
              <a:rPr lang="en-AU" sz="4400" b="1" dirty="0" smtClean="0">
                <a:effectLst/>
              </a:rPr>
              <a:t>Faith </a:t>
            </a:r>
            <a:r>
              <a:rPr lang="en-AU" sz="3100" b="1" dirty="0" smtClean="0">
                <a:effectLst/>
              </a:rPr>
              <a:t>(continued)</a:t>
            </a:r>
            <a:endParaRPr lang="en-AU" sz="3100" dirty="0"/>
          </a:p>
        </p:txBody>
      </p:sp>
      <p:pic>
        <p:nvPicPr>
          <p:cNvPr id="4" name="Content Placeholder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6320" y="3297170"/>
            <a:ext cx="3541137" cy="29279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1475656" y="1700808"/>
            <a:ext cx="748883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4800" dirty="0"/>
              <a:t>Edie maintains faith in her belief that people care about the well-being </a:t>
            </a:r>
            <a:endParaRPr lang="en-AU" sz="4800" dirty="0" smtClean="0"/>
          </a:p>
          <a:p>
            <a:r>
              <a:rPr lang="en-AU" sz="4800" dirty="0" smtClean="0"/>
              <a:t>of </a:t>
            </a:r>
            <a:r>
              <a:rPr lang="en-AU" sz="4800" dirty="0"/>
              <a:t>others </a:t>
            </a:r>
            <a:r>
              <a:rPr lang="en-AU" sz="4800" dirty="0" smtClean="0"/>
              <a:t>and </a:t>
            </a:r>
          </a:p>
          <a:p>
            <a:r>
              <a:rPr lang="en-AU" sz="4800" dirty="0" smtClean="0"/>
              <a:t>want </a:t>
            </a:r>
            <a:r>
              <a:rPr lang="en-AU" sz="4800" dirty="0"/>
              <a:t>to do </a:t>
            </a:r>
            <a:endParaRPr lang="en-AU" sz="4800" dirty="0" smtClean="0"/>
          </a:p>
          <a:p>
            <a:r>
              <a:rPr lang="en-AU" sz="4800" dirty="0" smtClean="0"/>
              <a:t>the </a:t>
            </a:r>
            <a:r>
              <a:rPr lang="en-AU" sz="4800" dirty="0"/>
              <a:t>right thing. </a:t>
            </a:r>
          </a:p>
        </p:txBody>
      </p:sp>
    </p:spTree>
    <p:extLst>
      <p:ext uri="{BB962C8B-B14F-4D97-AF65-F5344CB8AC3E}">
        <p14:creationId xmlns:p14="http://schemas.microsoft.com/office/powerpoint/2010/main" val="41870495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AU" sz="4000" b="1" dirty="0">
                <a:effectLst/>
              </a:rPr>
              <a:t>The Transforming Power of Faith </a:t>
            </a:r>
            <a:r>
              <a:rPr lang="en-AU" sz="2800" b="1" dirty="0">
                <a:effectLst/>
              </a:rPr>
              <a:t>(continued)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sz="4400" dirty="0"/>
              <a:t>Father Barry maintains faith that acting as a representative of God can </a:t>
            </a:r>
            <a:endParaRPr lang="en-AU" sz="4400" dirty="0" smtClean="0"/>
          </a:p>
          <a:p>
            <a:pPr marL="82296" indent="0">
              <a:buNone/>
            </a:pPr>
            <a:r>
              <a:rPr lang="en-AU" sz="4400" dirty="0" smtClean="0"/>
              <a:t>help </a:t>
            </a:r>
            <a:r>
              <a:rPr lang="en-AU" sz="4400" dirty="0"/>
              <a:t>others </a:t>
            </a:r>
            <a:endParaRPr lang="en-AU" sz="4400" dirty="0" smtClean="0"/>
          </a:p>
          <a:p>
            <a:pPr marL="82296" indent="0">
              <a:buNone/>
            </a:pPr>
            <a:r>
              <a:rPr lang="en-AU" sz="4400" dirty="0" smtClean="0"/>
              <a:t>do </a:t>
            </a:r>
            <a:r>
              <a:rPr lang="en-AU" sz="4400" dirty="0"/>
              <a:t>the right </a:t>
            </a:r>
            <a:endParaRPr lang="en-AU" sz="4400" dirty="0" smtClean="0"/>
          </a:p>
          <a:p>
            <a:pPr marL="82296" indent="0">
              <a:buNone/>
            </a:pPr>
            <a:r>
              <a:rPr lang="en-AU" sz="4400" dirty="0" smtClean="0"/>
              <a:t>thing</a:t>
            </a:r>
            <a:r>
              <a:rPr lang="en-AU" sz="4400" dirty="0"/>
              <a:t>.</a:t>
            </a:r>
          </a:p>
          <a:p>
            <a:pPr marL="82296" indent="0">
              <a:buNone/>
            </a:pPr>
            <a:endParaRPr lang="en-AU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4868" y="2996952"/>
            <a:ext cx="4266304" cy="3024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46881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AU" sz="6700" b="1" dirty="0">
                <a:effectLst/>
              </a:rPr>
              <a:t>Power Corrupts</a:t>
            </a:r>
            <a:r>
              <a:rPr lang="en-AU" dirty="0">
                <a:effectLst/>
              </a:rPr>
              <a:t/>
            </a:r>
            <a:br>
              <a:rPr lang="en-AU" dirty="0">
                <a:effectLst/>
              </a:rPr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3648" y="1412776"/>
            <a:ext cx="7498080" cy="4800600"/>
          </a:xfrm>
        </p:spPr>
        <p:txBody>
          <a:bodyPr>
            <a:noAutofit/>
          </a:bodyPr>
          <a:lstStyle/>
          <a:p>
            <a:r>
              <a:rPr lang="en-AU" sz="4800" dirty="0">
                <a:solidFill>
                  <a:schemeClr val="bg2">
                    <a:lumMod val="50000"/>
                  </a:schemeClr>
                </a:solidFill>
              </a:rPr>
              <a:t>In the game of power there are no true friends, just the acquisition of more power and the defence of that </a:t>
            </a:r>
            <a:r>
              <a:rPr lang="en-AU" sz="4800" dirty="0" smtClean="0">
                <a:solidFill>
                  <a:schemeClr val="bg2">
                    <a:lumMod val="50000"/>
                  </a:schemeClr>
                </a:solidFill>
              </a:rPr>
              <a:t>power</a:t>
            </a:r>
            <a:endParaRPr lang="en-AU" sz="48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76030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AU" sz="4400" b="1" dirty="0">
                <a:effectLst/>
              </a:rPr>
              <a:t>Power </a:t>
            </a:r>
            <a:r>
              <a:rPr lang="en-AU" sz="4400" b="1" dirty="0" smtClean="0">
                <a:effectLst/>
              </a:rPr>
              <a:t>Corrupts </a:t>
            </a:r>
            <a:r>
              <a:rPr lang="en-AU" sz="2700" b="1" dirty="0" smtClean="0">
                <a:effectLst/>
              </a:rPr>
              <a:t>(continued)</a:t>
            </a:r>
            <a:endParaRPr lang="en-AU" sz="27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1340768"/>
            <a:ext cx="7498080" cy="4800600"/>
          </a:xfrm>
        </p:spPr>
        <p:txBody>
          <a:bodyPr>
            <a:normAutofit/>
          </a:bodyPr>
          <a:lstStyle/>
          <a:p>
            <a:r>
              <a:rPr lang="en-AU" sz="4000" dirty="0"/>
              <a:t>Johnny Friendly’s taste for power has left him morally </a:t>
            </a:r>
            <a:r>
              <a:rPr lang="en-AU" sz="4000" dirty="0" smtClean="0"/>
              <a:t>bankrupt</a:t>
            </a:r>
          </a:p>
          <a:p>
            <a:r>
              <a:rPr lang="en-AU" sz="4000" dirty="0" err="1"/>
              <a:t>Mr.</a:t>
            </a:r>
            <a:r>
              <a:rPr lang="en-AU" sz="4000" dirty="0"/>
              <a:t> </a:t>
            </a:r>
            <a:r>
              <a:rPr lang="en-AU" sz="4000" dirty="0" smtClean="0"/>
              <a:t>Upstairs</a:t>
            </a:r>
          </a:p>
          <a:p>
            <a:pPr marL="82296" indent="0">
              <a:buNone/>
            </a:pPr>
            <a:r>
              <a:rPr lang="en-AU" sz="4000" dirty="0" smtClean="0"/>
              <a:t> </a:t>
            </a:r>
            <a:r>
              <a:rPr lang="en-AU" sz="4000" dirty="0"/>
              <a:t>turns on </a:t>
            </a:r>
            <a:endParaRPr lang="en-AU" sz="4000" dirty="0" smtClean="0"/>
          </a:p>
          <a:p>
            <a:pPr marL="82296" indent="0">
              <a:buNone/>
            </a:pPr>
            <a:r>
              <a:rPr lang="en-AU" sz="4000" dirty="0" smtClean="0"/>
              <a:t> Johnny </a:t>
            </a:r>
            <a:r>
              <a:rPr lang="en-AU" sz="4000" dirty="0"/>
              <a:t>Friendly in </a:t>
            </a:r>
            <a:endParaRPr lang="en-AU" sz="4000" dirty="0" smtClean="0"/>
          </a:p>
          <a:p>
            <a:pPr marL="82296" indent="0">
              <a:buNone/>
            </a:pPr>
            <a:r>
              <a:rPr lang="en-AU" sz="4000" dirty="0"/>
              <a:t> </a:t>
            </a:r>
            <a:r>
              <a:rPr lang="en-AU" sz="4000" dirty="0" smtClean="0"/>
              <a:t>an </a:t>
            </a:r>
            <a:r>
              <a:rPr lang="en-AU" sz="4000" dirty="0"/>
              <a:t>instant</a:t>
            </a:r>
          </a:p>
          <a:p>
            <a:endParaRPr lang="en-AU" dirty="0"/>
          </a:p>
          <a:p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2780928"/>
            <a:ext cx="4211960" cy="3087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630077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115</TotalTime>
  <Words>500</Words>
  <Application>Microsoft Office PowerPoint</Application>
  <PresentationFormat>On-screen Show (4:3)</PresentationFormat>
  <Paragraphs>73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Solstice</vt:lpstr>
      <vt:lpstr>On the Waterfront</vt:lpstr>
      <vt:lpstr>~Themes~ </vt:lpstr>
      <vt:lpstr>What are themes?</vt:lpstr>
      <vt:lpstr>Informing as the Correct Moral Choice </vt:lpstr>
      <vt:lpstr>The Transforming Power of Faith </vt:lpstr>
      <vt:lpstr>The Transforming Power of Faith (continued)</vt:lpstr>
      <vt:lpstr>The Transforming Power of Faith (continued)</vt:lpstr>
      <vt:lpstr>Power Corrupts </vt:lpstr>
      <vt:lpstr>Power Corrupts (continued)</vt:lpstr>
      <vt:lpstr>Power &amp; Control (similar to Power Corrupts)</vt:lpstr>
      <vt:lpstr>Power &amp; Control (similar to Power Corrupts)</vt:lpstr>
      <vt:lpstr>Love</vt:lpstr>
      <vt:lpstr>Love</vt:lpstr>
      <vt:lpstr>Love (continued)</vt:lpstr>
      <vt:lpstr>Loyalty &amp; Betrayal</vt:lpstr>
      <vt:lpstr>Loyalty &amp; Betrayal (continued)</vt:lpstr>
      <vt:lpstr>Loyalty &amp; Betrayal (continued)</vt:lpstr>
      <vt:lpstr>PowerPoint Presentation</vt:lpstr>
      <vt:lpstr>Writing Task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 the Waterfront</dc:title>
  <dc:creator>Kerry Novak</dc:creator>
  <cp:lastModifiedBy>Kerry Novak</cp:lastModifiedBy>
  <cp:revision>36</cp:revision>
  <dcterms:created xsi:type="dcterms:W3CDTF">2011-08-01T23:56:11Z</dcterms:created>
  <dcterms:modified xsi:type="dcterms:W3CDTF">2011-08-02T08:02:10Z</dcterms:modified>
</cp:coreProperties>
</file>